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1" r:id="rId4"/>
    <p:sldId id="1017" r:id="rId5"/>
    <p:sldId id="1012" r:id="rId6"/>
    <p:sldId id="1016" r:id="rId7"/>
    <p:sldId id="101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D028C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在字母格中圈出你听到的单词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604151"/>
              </p:ext>
            </p:extLst>
          </p:nvPr>
        </p:nvGraphicFramePr>
        <p:xfrm>
          <a:off x="3646934" y="1772816"/>
          <a:ext cx="446449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38422">
                  <a:extLst>
                    <a:ext uri="{9D8B030D-6E8A-4147-A177-3AD203B41FA5}">
                      <a16:colId xmlns:a16="http://schemas.microsoft.com/office/drawing/2014/main" val="1427547959"/>
                    </a:ext>
                  </a:extLst>
                </a:gridCol>
                <a:gridCol w="638422">
                  <a:extLst>
                    <a:ext uri="{9D8B030D-6E8A-4147-A177-3AD203B41FA5}">
                      <a16:colId xmlns:a16="http://schemas.microsoft.com/office/drawing/2014/main" val="661868725"/>
                    </a:ext>
                  </a:extLst>
                </a:gridCol>
                <a:gridCol w="638422">
                  <a:extLst>
                    <a:ext uri="{9D8B030D-6E8A-4147-A177-3AD203B41FA5}">
                      <a16:colId xmlns:a16="http://schemas.microsoft.com/office/drawing/2014/main" val="1073943520"/>
                    </a:ext>
                  </a:extLst>
                </a:gridCol>
                <a:gridCol w="637530">
                  <a:extLst>
                    <a:ext uri="{9D8B030D-6E8A-4147-A177-3AD203B41FA5}">
                      <a16:colId xmlns:a16="http://schemas.microsoft.com/office/drawing/2014/main" val="4021932486"/>
                    </a:ext>
                  </a:extLst>
                </a:gridCol>
                <a:gridCol w="637530">
                  <a:extLst>
                    <a:ext uri="{9D8B030D-6E8A-4147-A177-3AD203B41FA5}">
                      <a16:colId xmlns:a16="http://schemas.microsoft.com/office/drawing/2014/main" val="3458909299"/>
                    </a:ext>
                  </a:extLst>
                </a:gridCol>
                <a:gridCol w="637530">
                  <a:extLst>
                    <a:ext uri="{9D8B030D-6E8A-4147-A177-3AD203B41FA5}">
                      <a16:colId xmlns:a16="http://schemas.microsoft.com/office/drawing/2014/main" val="1328241154"/>
                    </a:ext>
                  </a:extLst>
                </a:gridCol>
                <a:gridCol w="636636">
                  <a:extLst>
                    <a:ext uri="{9D8B030D-6E8A-4147-A177-3AD203B41FA5}">
                      <a16:colId xmlns:a16="http://schemas.microsoft.com/office/drawing/2014/main" val="35892927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584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7058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3194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9865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111642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33037"/>
            <a:ext cx="1485880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rainy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44540"/>
            <a:ext cx="1485880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cloudy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47669" y="2579477"/>
            <a:ext cx="1485880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cold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47669" y="3155541"/>
            <a:ext cx="1485880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椭圆 1"/>
          <p:cNvSpPr/>
          <p:nvPr/>
        </p:nvSpPr>
        <p:spPr bwMode="auto">
          <a:xfrm rot="18797511">
            <a:off x="4932260" y="1124142"/>
            <a:ext cx="700791" cy="461133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 rot="16200000">
            <a:off x="5887089" y="190570"/>
            <a:ext cx="770870" cy="381102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7489245" y="2377691"/>
            <a:ext cx="637083" cy="260297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 rot="16200000">
            <a:off x="4873384" y="3139354"/>
            <a:ext cx="637083" cy="306000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2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20073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sunny days because they make me feel happy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43903" y="333898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go swimming in the pool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43903" y="46069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snowy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beautiful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10630" y="150085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91172" y="278334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7987" y="40856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789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wool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7884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coat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42201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cool these days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cool days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51079" y="27186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a new coat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warm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矩形 10"/>
          <p:cNvSpPr/>
          <p:nvPr/>
        </p:nvSpPr>
        <p:spPr>
          <a:xfrm>
            <a:off x="929102" y="8589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7574" y="21503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828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qtf229.jpg" descr="id:21474938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556792"/>
            <a:ext cx="1131323" cy="1605198"/>
          </a:xfrm>
          <a:prstGeom prst="rect">
            <a:avLst/>
          </a:prstGeom>
        </p:spPr>
      </p:pic>
      <p:pic>
        <p:nvPicPr>
          <p:cNvPr id="5" name="qtf230.jpg" descr="id:21474938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08858" y="1556793"/>
            <a:ext cx="1805847" cy="1605197"/>
          </a:xfrm>
          <a:prstGeom prst="rect">
            <a:avLst/>
          </a:prstGeom>
        </p:spPr>
      </p:pic>
      <p:pic>
        <p:nvPicPr>
          <p:cNvPr id="6" name="qtf231.jpg" descr="id:21474938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187470" y="1556793"/>
            <a:ext cx="1923960" cy="1605197"/>
          </a:xfrm>
          <a:prstGeom prst="rect">
            <a:avLst/>
          </a:prstGeom>
        </p:spPr>
      </p:pic>
      <p:pic>
        <p:nvPicPr>
          <p:cNvPr id="7" name="qtf232.jpg" descr="id:214749385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799526" y="1556792"/>
            <a:ext cx="2780635" cy="1605198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52322" y="312331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（　　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77045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play in the snow and make a snowman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52322" y="435918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flies a kite in the park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ED028C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53026" y="50150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swims in the pool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33311" y="56524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rainy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children play in the rain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969214" y="32424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934966" y="324823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004293" y="32396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196955" y="32396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43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2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see the real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an apple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see the real snow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113338" algn="l"/>
                <a:tab pos="86106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Yes,it does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01455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51079" y="464436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do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53318" y="588650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rainy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497240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9102" y="27790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9940" y="53540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118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56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在对应的位置打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4437112"/>
            <a:ext cx="11485848" cy="165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20725"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morning,it’s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Paul runs in the park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afternoon,it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hot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Paul eats an ice cream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sz="26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evening,it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becomes cloudy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clouds in the sky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Paul walks with his dog Lucky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happy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60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183708"/>
              </p:ext>
            </p:extLst>
          </p:nvPr>
        </p:nvGraphicFramePr>
        <p:xfrm>
          <a:off x="487818" y="1556791"/>
          <a:ext cx="11305256" cy="2808313"/>
        </p:xfrm>
        <a:graphic>
          <a:graphicData uri="http://schemas.openxmlformats.org/drawingml/2006/table">
            <a:tbl>
              <a:tblPr firstRow="1" firstCol="1" bandRow="1"/>
              <a:tblGrid>
                <a:gridCol w="2826314">
                  <a:extLst>
                    <a:ext uri="{9D8B030D-6E8A-4147-A177-3AD203B41FA5}">
                      <a16:colId xmlns:a16="http://schemas.microsoft.com/office/drawing/2014/main" val="1267870837"/>
                    </a:ext>
                  </a:extLst>
                </a:gridCol>
                <a:gridCol w="2826314">
                  <a:extLst>
                    <a:ext uri="{9D8B030D-6E8A-4147-A177-3AD203B41FA5}">
                      <a16:colId xmlns:a16="http://schemas.microsoft.com/office/drawing/2014/main" val="107990866"/>
                    </a:ext>
                  </a:extLst>
                </a:gridCol>
                <a:gridCol w="2826314">
                  <a:extLst>
                    <a:ext uri="{9D8B030D-6E8A-4147-A177-3AD203B41FA5}">
                      <a16:colId xmlns:a16="http://schemas.microsoft.com/office/drawing/2014/main" val="2315518681"/>
                    </a:ext>
                  </a:extLst>
                </a:gridCol>
                <a:gridCol w="2826314">
                  <a:extLst>
                    <a:ext uri="{9D8B030D-6E8A-4147-A177-3AD203B41FA5}">
                      <a16:colId xmlns:a16="http://schemas.microsoft.com/office/drawing/2014/main" val="1412295391"/>
                    </a:ext>
                  </a:extLst>
                </a:gridCol>
              </a:tblGrid>
              <a:tr h="115988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325889"/>
                  </a:ext>
                </a:extLst>
              </a:tr>
              <a:tr h="5494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970222"/>
                  </a:ext>
                </a:extLst>
              </a:tr>
              <a:tr h="5494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7488639"/>
                  </a:ext>
                </a:extLst>
              </a:tr>
              <a:tr h="54947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Evening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9975963"/>
                  </a:ext>
                </a:extLst>
              </a:tr>
            </a:tbl>
          </a:graphicData>
        </a:graphic>
      </p:graphicFrame>
      <p:pic>
        <p:nvPicPr>
          <p:cNvPr id="9" name="qtf2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166" y="1637678"/>
            <a:ext cx="1050928" cy="98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qtf2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184" y="1637678"/>
            <a:ext cx="1103474" cy="98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qtf2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8818" y="1628800"/>
            <a:ext cx="1944216" cy="98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4269178" y="2784605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latin typeface="宋体" panose="02010600030101010101" pitchFamily="2" charset="-122"/>
              </a:rPr>
              <a:t>√</a:t>
            </a:r>
            <a:endParaRPr lang="zh-CN" altLang="en-US" sz="2700" dirty="0">
              <a:latin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19342" y="3317666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latin typeface="宋体" panose="02010600030101010101" pitchFamily="2" charset="-122"/>
              </a:rPr>
              <a:t>√</a:t>
            </a:r>
            <a:endParaRPr lang="zh-CN" altLang="en-US" sz="2700" dirty="0">
              <a:latin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188255" y="386403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>
                <a:latin typeface="宋体" panose="02010600030101010101" pitchFamily="2" charset="-122"/>
              </a:rPr>
              <a:t>√</a:t>
            </a:r>
            <a:endParaRPr lang="zh-CN" altLang="en-US" sz="2700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484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435</Words>
  <Application>Microsoft Office PowerPoint</Application>
  <PresentationFormat>自定义</PresentationFormat>
  <Paragraphs>103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364</cp:revision>
  <dcterms:created xsi:type="dcterms:W3CDTF">2020-11-06T05:24:00Z</dcterms:created>
  <dcterms:modified xsi:type="dcterms:W3CDTF">2025-06-30T08:02:19Z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